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3" r:id="rId4"/>
    <p:sldId id="282" r:id="rId5"/>
    <p:sldId id="258" r:id="rId6"/>
    <p:sldId id="259" r:id="rId7"/>
    <p:sldId id="260" r:id="rId8"/>
    <p:sldId id="261" r:id="rId9"/>
    <p:sldId id="266" r:id="rId10"/>
    <p:sldId id="286" r:id="rId11"/>
    <p:sldId id="287" r:id="rId12"/>
    <p:sldId id="265" r:id="rId13"/>
    <p:sldId id="285" r:id="rId14"/>
    <p:sldId id="289" r:id="rId15"/>
    <p:sldId id="262" r:id="rId16"/>
    <p:sldId id="263" r:id="rId17"/>
    <p:sldId id="291" r:id="rId18"/>
    <p:sldId id="264" r:id="rId19"/>
    <p:sldId id="268" r:id="rId20"/>
    <p:sldId id="270" r:id="rId21"/>
    <p:sldId id="271" r:id="rId22"/>
    <p:sldId id="274" r:id="rId23"/>
    <p:sldId id="284" r:id="rId24"/>
    <p:sldId id="275" r:id="rId25"/>
    <p:sldId id="276" r:id="rId26"/>
    <p:sldId id="277" r:id="rId27"/>
    <p:sldId id="278" r:id="rId28"/>
    <p:sldId id="279" r:id="rId29"/>
    <p:sldId id="280" r:id="rId30"/>
    <p:sldId id="290" r:id="rId31"/>
    <p:sldId id="273" r:id="rId32"/>
    <p:sldId id="272" r:id="rId33"/>
    <p:sldId id="28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6A45-E840-4EDE-87CC-84C471989C37}" type="datetimeFigureOut">
              <a:rPr lang="en-US" smtClean="0"/>
              <a:pPr/>
              <a:t>6/18/2016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6A45-E840-4EDE-87CC-84C471989C37}" type="datetimeFigureOut">
              <a:rPr lang="en-US" smtClean="0"/>
              <a:pPr/>
              <a:t>6/18/2016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6A45-E840-4EDE-87CC-84C471989C37}" type="datetimeFigureOut">
              <a:rPr lang="en-US" smtClean="0"/>
              <a:pPr/>
              <a:t>6/18/2016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6A45-E840-4EDE-87CC-84C471989C37}" type="datetimeFigureOut">
              <a:rPr lang="en-US" smtClean="0"/>
              <a:pPr/>
              <a:t>6/18/2016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6A45-E840-4EDE-87CC-84C471989C37}" type="datetimeFigureOut">
              <a:rPr lang="en-US" smtClean="0"/>
              <a:pPr/>
              <a:t>6/18/2016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6A45-E840-4EDE-87CC-84C471989C37}" type="datetimeFigureOut">
              <a:rPr lang="en-US" smtClean="0"/>
              <a:pPr/>
              <a:t>6/18/2016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6A45-E840-4EDE-87CC-84C471989C37}" type="datetimeFigureOut">
              <a:rPr lang="en-US" smtClean="0"/>
              <a:pPr/>
              <a:t>6/18/2016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6A45-E840-4EDE-87CC-84C471989C37}" type="datetimeFigureOut">
              <a:rPr lang="en-US" smtClean="0"/>
              <a:pPr/>
              <a:t>6/18/2016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6A45-E840-4EDE-87CC-84C471989C37}" type="datetimeFigureOut">
              <a:rPr lang="en-US" smtClean="0"/>
              <a:pPr/>
              <a:t>6/18/2016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6A45-E840-4EDE-87CC-84C471989C37}" type="datetimeFigureOut">
              <a:rPr lang="en-US" smtClean="0"/>
              <a:pPr/>
              <a:t>6/18/2016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6A45-E840-4EDE-87CC-84C471989C37}" type="datetimeFigureOut">
              <a:rPr lang="en-US" smtClean="0"/>
              <a:pPr/>
              <a:t>6/18/2016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67FE-A629-47B8-8193-225F849BB74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6A45-E840-4EDE-87CC-84C471989C37}" type="datetimeFigureOut">
              <a:rPr lang="en-US" smtClean="0"/>
              <a:pPr/>
              <a:t>6/18/2016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C67FE-A629-47B8-8193-225F849BB74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0"/>
            <a:ext cx="7772400" cy="1470025"/>
          </a:xfrm>
        </p:spPr>
        <p:txBody>
          <a:bodyPr/>
          <a:lstStyle/>
          <a:p>
            <a:r>
              <a:rPr lang="en-US" dirty="0"/>
              <a:t>Data Provisioning Using SLT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53924" y="228600"/>
            <a:ext cx="9025466"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56272" y="1752600"/>
            <a:ext cx="9087728" cy="24857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792162"/>
          </a:xfrm>
        </p:spPr>
        <p:txBody>
          <a:bodyPr>
            <a:normAutofit/>
          </a:bodyPr>
          <a:lstStyle/>
          <a:p>
            <a:r>
              <a:rPr lang="en-US" sz="4000" dirty="0" smtClean="0"/>
              <a:t>Replicate to </a:t>
            </a:r>
            <a:r>
              <a:rPr lang="en-US" sz="4000" dirty="0"/>
              <a:t>HANA in the </a:t>
            </a:r>
            <a:r>
              <a:rPr lang="en-US" sz="4000" dirty="0" smtClean="0"/>
              <a:t>Cloud</a:t>
            </a:r>
            <a:endParaRPr lang="en-US" sz="4000" dirty="0"/>
          </a:p>
        </p:txBody>
      </p:sp>
      <p:pic>
        <p:nvPicPr>
          <p:cNvPr id="9218" name="Picture 2"/>
          <p:cNvPicPr>
            <a:picLocks noChangeAspect="1" noChangeArrowheads="1"/>
          </p:cNvPicPr>
          <p:nvPr/>
        </p:nvPicPr>
        <p:blipFill>
          <a:blip r:embed="rId2"/>
          <a:srcRect/>
          <a:stretch>
            <a:fillRect/>
          </a:stretch>
        </p:blipFill>
        <p:spPr bwMode="auto">
          <a:xfrm>
            <a:off x="0" y="1879212"/>
            <a:ext cx="9144000" cy="4794250"/>
          </a:xfrm>
          <a:prstGeom prst="rect">
            <a:avLst/>
          </a:prstGeom>
          <a:noFill/>
          <a:ln w="9525">
            <a:noFill/>
            <a:miter lim="800000"/>
            <a:headEnd/>
            <a:tailEnd/>
          </a:ln>
          <a:effectLst/>
        </p:spPr>
      </p:pic>
      <p:sp>
        <p:nvSpPr>
          <p:cNvPr id="5" name="Rectangle 4"/>
          <p:cNvSpPr/>
          <p:nvPr/>
        </p:nvSpPr>
        <p:spPr>
          <a:xfrm>
            <a:off x="0" y="914400"/>
            <a:ext cx="8915400" cy="1015663"/>
          </a:xfrm>
          <a:prstGeom prst="rect">
            <a:avLst/>
          </a:prstGeom>
        </p:spPr>
        <p:txBody>
          <a:bodyPr wrap="square">
            <a:spAutoFit/>
          </a:bodyPr>
          <a:lstStyle/>
          <a:p>
            <a:r>
              <a:rPr lang="en-US" sz="2000" b="1" dirty="0" smtClean="0"/>
              <a:t>2 possible HANA Inbound Scenarios </a:t>
            </a:r>
          </a:p>
          <a:p>
            <a:pPr>
              <a:buFont typeface="Arial" pitchFamily="34" charset="0"/>
              <a:buChar char="•"/>
            </a:pPr>
            <a:r>
              <a:rPr lang="en-US" sz="2000" dirty="0" smtClean="0"/>
              <a:t>   SLT located on the on-premise source site (possible) </a:t>
            </a:r>
          </a:p>
          <a:p>
            <a:pPr>
              <a:buFont typeface="Arial" pitchFamily="34" charset="0"/>
              <a:buChar char="•"/>
            </a:pPr>
            <a:r>
              <a:rPr lang="en-US" sz="2000" dirty="0" smtClean="0"/>
              <a:t>   SLT located besides the SAP HANA system in the Cloud (recommended)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25875" y="3412584"/>
            <a:ext cx="8933717" cy="3046251"/>
          </a:xfrm>
          <a:prstGeom prst="rect">
            <a:avLst/>
          </a:prstGeom>
          <a:noFill/>
          <a:ln w="9525">
            <a:noFill/>
            <a:miter lim="800000"/>
            <a:headEnd/>
            <a:tailEnd/>
          </a:ln>
          <a:effectLst/>
        </p:spPr>
      </p:pic>
      <p:sp>
        <p:nvSpPr>
          <p:cNvPr id="5" name="Rectangle 4"/>
          <p:cNvSpPr/>
          <p:nvPr/>
        </p:nvSpPr>
        <p:spPr>
          <a:xfrm>
            <a:off x="2286000" y="0"/>
            <a:ext cx="4290149" cy="707886"/>
          </a:xfrm>
          <a:prstGeom prst="rect">
            <a:avLst/>
          </a:prstGeom>
        </p:spPr>
        <p:txBody>
          <a:bodyPr wrap="none">
            <a:spAutoFit/>
          </a:bodyPr>
          <a:lstStyle/>
          <a:p>
            <a:r>
              <a:rPr lang="en-US" sz="4000" dirty="0" smtClean="0"/>
              <a:t>Installation options </a:t>
            </a:r>
            <a:endParaRPr lang="en-US" sz="4000" dirty="0"/>
          </a:p>
        </p:txBody>
      </p:sp>
      <p:sp>
        <p:nvSpPr>
          <p:cNvPr id="6" name="Rectangle 5"/>
          <p:cNvSpPr/>
          <p:nvPr/>
        </p:nvSpPr>
        <p:spPr>
          <a:xfrm>
            <a:off x="152400" y="685800"/>
            <a:ext cx="8991600" cy="2554545"/>
          </a:xfrm>
          <a:prstGeom prst="rect">
            <a:avLst/>
          </a:prstGeom>
        </p:spPr>
        <p:txBody>
          <a:bodyPr wrap="square">
            <a:spAutoFit/>
          </a:bodyPr>
          <a:lstStyle/>
          <a:p>
            <a:pPr>
              <a:lnSpc>
                <a:spcPct val="150000"/>
              </a:lnSpc>
            </a:pPr>
            <a:r>
              <a:rPr lang="en-US" sz="2000" dirty="0" smtClean="0"/>
              <a:t>SAP LT Replication Server is technically an ABAP Add-on to the SAP NW ABAP-Stack. Therefore, several installation options are technically possible: </a:t>
            </a:r>
          </a:p>
          <a:p>
            <a:pPr>
              <a:buFont typeface="Arial" pitchFamily="34" charset="0"/>
              <a:buChar char="•"/>
            </a:pPr>
            <a:r>
              <a:rPr lang="en-US" sz="2000" dirty="0" smtClean="0"/>
              <a:t>    On the/a SAP ABAP-based source system, i.e. a SAP Business Suite System (with SAP Basis 7.0.2 or higher) </a:t>
            </a:r>
          </a:p>
          <a:p>
            <a:pPr>
              <a:buFont typeface="Arial" pitchFamily="34" charset="0"/>
              <a:buChar char="•"/>
            </a:pPr>
            <a:r>
              <a:rPr lang="en-US" sz="2000" dirty="0" smtClean="0"/>
              <a:t>    On a separate SAP NW ABAP Stack (Release 7.0.2 or higher) </a:t>
            </a:r>
          </a:p>
          <a:p>
            <a:pPr>
              <a:buFont typeface="Arial" pitchFamily="34" charset="0"/>
              <a:buChar char="•"/>
            </a:pPr>
            <a:r>
              <a:rPr lang="en-US" sz="2000" dirty="0" smtClean="0"/>
              <a:t>    On a SAP ABAP-based target system, i.e. a SAP BW or SAP Business Suite System (with SAP Basis 7.0.2 or higher)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467600" cy="411162"/>
          </a:xfrm>
        </p:spPr>
        <p:txBody>
          <a:bodyPr>
            <a:noAutofit/>
          </a:bodyPr>
          <a:lstStyle/>
          <a:p>
            <a:r>
              <a:rPr lang="en-US" sz="3200" dirty="0" smtClean="0"/>
              <a:t>Versions</a:t>
            </a:r>
            <a:endParaRPr lang="en-US" sz="3200" dirty="0"/>
          </a:p>
        </p:txBody>
      </p:sp>
      <p:pic>
        <p:nvPicPr>
          <p:cNvPr id="2050" name="Picture 2"/>
          <p:cNvPicPr>
            <a:picLocks noChangeAspect="1" noChangeArrowheads="1"/>
          </p:cNvPicPr>
          <p:nvPr/>
        </p:nvPicPr>
        <p:blipFill>
          <a:blip r:embed="rId2"/>
          <a:srcRect/>
          <a:stretch>
            <a:fillRect/>
          </a:stretch>
        </p:blipFill>
        <p:spPr bwMode="auto">
          <a:xfrm>
            <a:off x="82061" y="386860"/>
            <a:ext cx="8991599" cy="2300568"/>
          </a:xfrm>
          <a:prstGeom prst="rect">
            <a:avLst/>
          </a:prstGeom>
          <a:noFill/>
          <a:ln w="9525">
            <a:noFill/>
            <a:miter lim="800000"/>
            <a:headEnd/>
            <a:tailEnd/>
          </a:ln>
          <a:effectLst/>
        </p:spPr>
      </p:pic>
      <p:sp>
        <p:nvSpPr>
          <p:cNvPr id="5" name="Rectangle 4"/>
          <p:cNvSpPr/>
          <p:nvPr/>
        </p:nvSpPr>
        <p:spPr>
          <a:xfrm>
            <a:off x="3657600" y="2667000"/>
            <a:ext cx="990599" cy="584775"/>
          </a:xfrm>
          <a:prstGeom prst="rect">
            <a:avLst/>
          </a:prstGeom>
        </p:spPr>
        <p:txBody>
          <a:bodyPr wrap="square">
            <a:spAutoFit/>
          </a:bodyPr>
          <a:lstStyle/>
          <a:p>
            <a:r>
              <a:rPr lang="en-US" sz="3200" dirty="0" smtClean="0"/>
              <a:t>Jobs</a:t>
            </a:r>
            <a:endParaRPr lang="en-US" sz="3200" dirty="0"/>
          </a:p>
        </p:txBody>
      </p:sp>
      <p:sp>
        <p:nvSpPr>
          <p:cNvPr id="6" name="Rectangle 5"/>
          <p:cNvSpPr/>
          <p:nvPr/>
        </p:nvSpPr>
        <p:spPr>
          <a:xfrm>
            <a:off x="73852" y="3057372"/>
            <a:ext cx="9070148" cy="3877985"/>
          </a:xfrm>
          <a:prstGeom prst="rect">
            <a:avLst/>
          </a:prstGeom>
        </p:spPr>
        <p:txBody>
          <a:bodyPr wrap="square">
            <a:spAutoFit/>
          </a:bodyPr>
          <a:lstStyle/>
          <a:p>
            <a:r>
              <a:rPr lang="en-US" b="1" dirty="0" smtClean="0"/>
              <a:t>Monitoring Job:</a:t>
            </a:r>
            <a:r>
              <a:rPr lang="en-US" dirty="0" smtClean="0"/>
              <a:t> The monitoring job checks the HANA system to determine whether there are new tasks, and triggers the master control jobs. It also deletes all records of processed tasks from table RS_ ORDER in the corresponding HANA schema, and updates table RS_STATUS with statistical information.</a:t>
            </a:r>
          </a:p>
          <a:p>
            <a:pPr>
              <a:spcBef>
                <a:spcPts val="1200"/>
              </a:spcBef>
            </a:pPr>
            <a:r>
              <a:rPr lang="en-US" b="1" dirty="0" smtClean="0"/>
              <a:t>Master Control Job:</a:t>
            </a:r>
            <a:r>
              <a:rPr lang="en-US" dirty="0" smtClean="0"/>
              <a:t> This job is started on demand by the monitoring job and is responsible for creating database triggers and logging tables in the source system, creating tables and synonyms in the SAP HANA system, and for generating either the load object or the replication objects.</a:t>
            </a:r>
          </a:p>
          <a:p>
            <a:pPr>
              <a:spcBef>
                <a:spcPts val="1200"/>
              </a:spcBef>
            </a:pPr>
            <a:r>
              <a:rPr lang="en-US" b="1" dirty="0" smtClean="0"/>
              <a:t>Data Load Job:</a:t>
            </a:r>
            <a:r>
              <a:rPr lang="en-US" dirty="0" smtClean="0"/>
              <a:t> This job is responsible for loading and replicating data.</a:t>
            </a:r>
          </a:p>
          <a:p>
            <a:pPr>
              <a:spcBef>
                <a:spcPts val="1200"/>
              </a:spcBef>
            </a:pPr>
            <a:r>
              <a:rPr lang="en-US" b="1" dirty="0" smtClean="0"/>
              <a:t>NOTE: </a:t>
            </a:r>
            <a:r>
              <a:rPr lang="en-US" dirty="0" smtClean="0"/>
              <a:t>There is a direct relationship between the number of replication jobs in the SAP LT Replication Server system and the number of background work processes for the ERP source system.</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715962"/>
          </a:xfrm>
        </p:spPr>
        <p:txBody>
          <a:bodyPr>
            <a:normAutofit/>
          </a:bodyPr>
          <a:lstStyle/>
          <a:p>
            <a:r>
              <a:rPr lang="en-US" sz="4000" dirty="0"/>
              <a:t>Set-up of LT Replication Server</a:t>
            </a:r>
          </a:p>
        </p:txBody>
      </p:sp>
      <p:pic>
        <p:nvPicPr>
          <p:cNvPr id="6146" name="Picture 2"/>
          <p:cNvPicPr>
            <a:picLocks noChangeAspect="1" noChangeArrowheads="1"/>
          </p:cNvPicPr>
          <p:nvPr/>
        </p:nvPicPr>
        <p:blipFill>
          <a:blip r:embed="rId2"/>
          <a:srcRect/>
          <a:stretch>
            <a:fillRect/>
          </a:stretch>
        </p:blipFill>
        <p:spPr bwMode="auto">
          <a:xfrm>
            <a:off x="0" y="1371600"/>
            <a:ext cx="9144000" cy="429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77200" cy="838200"/>
          </a:xfrm>
        </p:spPr>
        <p:txBody>
          <a:bodyPr>
            <a:normAutofit/>
          </a:bodyPr>
          <a:lstStyle/>
          <a:p>
            <a:r>
              <a:rPr lang="en-US" dirty="0"/>
              <a:t>Key Configuration Steps</a:t>
            </a:r>
          </a:p>
        </p:txBody>
      </p:sp>
      <p:pic>
        <p:nvPicPr>
          <p:cNvPr id="7170" name="Picture 2"/>
          <p:cNvPicPr>
            <a:picLocks noChangeAspect="1" noChangeArrowheads="1"/>
          </p:cNvPicPr>
          <p:nvPr/>
        </p:nvPicPr>
        <p:blipFill>
          <a:blip r:embed="rId2"/>
          <a:srcRect/>
          <a:stretch>
            <a:fillRect/>
          </a:stretch>
        </p:blipFill>
        <p:spPr bwMode="auto">
          <a:xfrm>
            <a:off x="0" y="914400"/>
            <a:ext cx="9144000" cy="561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pPr>
              <a:buNone/>
            </a:pPr>
            <a:r>
              <a:rPr lang="en-US" sz="1600" dirty="0" smtClean="0"/>
              <a:t>When the creation of a new configuration is confirmed, the following actions are performed automatically:</a:t>
            </a:r>
          </a:p>
          <a:p>
            <a:r>
              <a:rPr lang="en-US" sz="1600" dirty="0" smtClean="0"/>
              <a:t>Configuration settings are saved on the LT Replication Server.</a:t>
            </a:r>
          </a:p>
          <a:p>
            <a:r>
              <a:rPr lang="en-US" sz="1600" dirty="0" smtClean="0"/>
              <a:t>New user and schema are created on the HANA system with the defined target schema name (not performed if an existing schema is reused).</a:t>
            </a:r>
          </a:p>
          <a:p>
            <a:r>
              <a:rPr lang="en-US" sz="1600" dirty="0" smtClean="0"/>
              <a:t>Replication control tables (RS_&amp; tables) are created in the target schema.</a:t>
            </a:r>
          </a:p>
          <a:p>
            <a:r>
              <a:rPr lang="en-US" sz="1600" dirty="0" smtClean="0"/>
              <a:t>User roles for the target schema are created:</a:t>
            </a:r>
          </a:p>
          <a:p>
            <a:r>
              <a:rPr lang="en-US" sz="1600" dirty="0" smtClean="0"/>
              <a:t>&lt;target_schema&gt; DATA_PROV -Role to manage data provisioning</a:t>
            </a:r>
          </a:p>
          <a:p>
            <a:r>
              <a:rPr lang="en-US" sz="1600" dirty="0" smtClean="0"/>
              <a:t>&lt;target_schema&gt; POWER_USER -Contains all SQL privileges of the target schema</a:t>
            </a:r>
          </a:p>
          <a:p>
            <a:r>
              <a:rPr lang="en-US" sz="1600" dirty="0" smtClean="0"/>
              <a:t>&lt;target_schema&gt; USER_ADMIN -Role to execute authority procedures</a:t>
            </a:r>
          </a:p>
          <a:p>
            <a:r>
              <a:rPr lang="en-US" sz="1600" dirty="0" smtClean="0"/>
              <a:t>A procedure to grant (RS_GRANT _ACCESS) or revoke (RS_REVOKE_ACCESS) are created in the target schema.</a:t>
            </a:r>
          </a:p>
          <a:p>
            <a:r>
              <a:rPr lang="en-US" sz="1600" dirty="0" smtClean="0"/>
              <a:t>Replication of tables DD02L (stores the table list), DD02T (stores the table short descriptions), and DD08L (R/3 DD: relationship definitions) is started automatically. Once those tables are replicated, the HANA studio knows which tables are available in the source system.</a:t>
            </a:r>
          </a:p>
          <a:p>
            <a:r>
              <a:rPr lang="en-US" sz="1600" dirty="0" smtClean="0"/>
              <a:t>SYS_ REPL and table RS_ REPLICATION_ COMPONENTS are created (if they do not exist already based on a previous configuration) and Replication is registered in table RS_REPLlCATION_COMPONENTS .</a:t>
            </a:r>
          </a:p>
          <a:p>
            <a:pPr>
              <a:buNone/>
            </a:pPr>
            <a:r>
              <a:rPr lang="en-US" sz="1600" dirty="0" smtClean="0"/>
              <a:t>Most relevant replication control tables are:</a:t>
            </a:r>
          </a:p>
          <a:p>
            <a:pPr>
              <a:buNone/>
            </a:pPr>
            <a:r>
              <a:rPr lang="en-US" sz="1600" dirty="0" smtClean="0"/>
              <a:t>• RS_ORDER</a:t>
            </a:r>
          </a:p>
          <a:p>
            <a:pPr lvl="1"/>
            <a:r>
              <a:rPr lang="en-US" sz="1600" dirty="0" smtClean="0"/>
              <a:t>Table which temporarily stores the data provisioning requests (e.g. replication) to be processed by the LT Replication.</a:t>
            </a:r>
          </a:p>
          <a:p>
            <a:pPr>
              <a:buNone/>
            </a:pPr>
            <a:r>
              <a:rPr lang="en-US" sz="1600" dirty="0" smtClean="0"/>
              <a:t>• RS_STATUS</a:t>
            </a:r>
          </a:p>
          <a:p>
            <a:pPr lvl="1"/>
            <a:r>
              <a:rPr lang="en-US" sz="1600" dirty="0" smtClean="0"/>
              <a:t>Stores the data provisioning status (current and historical) for each table processed by the LT Replication.</a:t>
            </a:r>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101599"/>
            <a:ext cx="9144001" cy="67564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990600"/>
          </a:xfrm>
        </p:spPr>
        <p:txBody>
          <a:bodyPr>
            <a:normAutofit/>
          </a:bodyPr>
          <a:lstStyle/>
          <a:p>
            <a:r>
              <a:rPr lang="en-US" sz="4000" dirty="0"/>
              <a:t>Start Load / Replication</a:t>
            </a:r>
          </a:p>
        </p:txBody>
      </p:sp>
      <p:pic>
        <p:nvPicPr>
          <p:cNvPr id="12290" name="Picture 2"/>
          <p:cNvPicPr>
            <a:picLocks noChangeAspect="1" noChangeArrowheads="1"/>
          </p:cNvPicPr>
          <p:nvPr/>
        </p:nvPicPr>
        <p:blipFill>
          <a:blip r:embed="rId2"/>
          <a:srcRect/>
          <a:stretch>
            <a:fillRect/>
          </a:stretch>
        </p:blipFill>
        <p:spPr bwMode="auto">
          <a:xfrm>
            <a:off x="0" y="1143000"/>
            <a:ext cx="9144000" cy="5359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056" y="228600"/>
            <a:ext cx="9027944" cy="3323987"/>
          </a:xfrm>
          <a:prstGeom prst="rect">
            <a:avLst/>
          </a:prstGeom>
        </p:spPr>
        <p:txBody>
          <a:bodyPr wrap="square">
            <a:spAutoFit/>
          </a:bodyPr>
          <a:lstStyle/>
          <a:p>
            <a:r>
              <a:rPr lang="en-US" sz="2000" dirty="0" smtClean="0"/>
              <a:t>SLT stands for "SAP Landscape Transformation Replication Server" running on the SAP NetWeaver platform.</a:t>
            </a:r>
          </a:p>
          <a:p>
            <a:pPr>
              <a:spcBef>
                <a:spcPts val="1200"/>
              </a:spcBef>
            </a:pPr>
            <a:r>
              <a:rPr lang="en-US" sz="2000" dirty="0" smtClean="0"/>
              <a:t>SAP LT Replication Server is the best solution for real-time data replication from ABAP and non-ABAP (SAP NetWeaver supported databases ) source systems into SAP HANA, SAP Business Suite, SAP Business Warehouse and SAP Data Services.</a:t>
            </a:r>
          </a:p>
          <a:p>
            <a:pPr>
              <a:spcBef>
                <a:spcPts val="1200"/>
              </a:spcBef>
            </a:pPr>
            <a:r>
              <a:rPr lang="en-US" sz="2000" dirty="0" smtClean="0"/>
              <a:t>The change data capturing technology minimizes the transfer volume by transferring only delta data to the target systems. </a:t>
            </a:r>
          </a:p>
          <a:p>
            <a:pPr>
              <a:spcBef>
                <a:spcPts val="1200"/>
              </a:spcBef>
            </a:pPr>
            <a:r>
              <a:rPr lang="en-US" sz="2000" dirty="0" smtClean="0"/>
              <a:t>SAP LT Replication Server is embedded in your landscape and can be deployed without disrupting your existing operations. </a:t>
            </a:r>
          </a:p>
        </p:txBody>
      </p:sp>
      <p:pic>
        <p:nvPicPr>
          <p:cNvPr id="2" name="Picture 2"/>
          <p:cNvPicPr>
            <a:picLocks noChangeAspect="1" noChangeArrowheads="1"/>
          </p:cNvPicPr>
          <p:nvPr/>
        </p:nvPicPr>
        <p:blipFill>
          <a:blip r:embed="rId2"/>
          <a:srcRect/>
          <a:stretch>
            <a:fillRect/>
          </a:stretch>
        </p:blipFill>
        <p:spPr bwMode="auto">
          <a:xfrm>
            <a:off x="39855" y="3733800"/>
            <a:ext cx="9104145" cy="29284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dirty="0"/>
              <a:t>Stop / Suspend Replication</a:t>
            </a:r>
          </a:p>
        </p:txBody>
      </p:sp>
      <p:pic>
        <p:nvPicPr>
          <p:cNvPr id="14338" name="Picture 2"/>
          <p:cNvPicPr>
            <a:picLocks noChangeAspect="1" noChangeArrowheads="1"/>
          </p:cNvPicPr>
          <p:nvPr/>
        </p:nvPicPr>
        <p:blipFill>
          <a:blip r:embed="rId2"/>
          <a:srcRect/>
          <a:stretch>
            <a:fillRect/>
          </a:stretch>
        </p:blipFill>
        <p:spPr bwMode="auto">
          <a:xfrm>
            <a:off x="0" y="1447800"/>
            <a:ext cx="9144000" cy="4756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0" y="762000"/>
            <a:ext cx="9144000" cy="530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dirty="0"/>
              <a:t>Advanced Replication Settings</a:t>
            </a:r>
          </a:p>
        </p:txBody>
      </p:sp>
      <p:pic>
        <p:nvPicPr>
          <p:cNvPr id="18434" name="Picture 2"/>
          <p:cNvPicPr>
            <a:picLocks noChangeAspect="1" noChangeArrowheads="1"/>
          </p:cNvPicPr>
          <p:nvPr/>
        </p:nvPicPr>
        <p:blipFill>
          <a:blip r:embed="rId2"/>
          <a:srcRect/>
          <a:stretch>
            <a:fillRect/>
          </a:stretch>
        </p:blipFill>
        <p:spPr bwMode="auto">
          <a:xfrm>
            <a:off x="0" y="1295400"/>
            <a:ext cx="9067800" cy="50628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868362"/>
          </a:xfrm>
        </p:spPr>
        <p:txBody>
          <a:bodyPr>
            <a:normAutofit/>
          </a:bodyPr>
          <a:lstStyle/>
          <a:p>
            <a:r>
              <a:rPr lang="en-US" sz="4000" dirty="0"/>
              <a:t>Advanced Replication Settings</a:t>
            </a:r>
          </a:p>
        </p:txBody>
      </p:sp>
      <p:pic>
        <p:nvPicPr>
          <p:cNvPr id="3075" name="Picture 3"/>
          <p:cNvPicPr>
            <a:picLocks noChangeAspect="1" noChangeArrowheads="1"/>
          </p:cNvPicPr>
          <p:nvPr/>
        </p:nvPicPr>
        <p:blipFill>
          <a:blip r:embed="rId2"/>
          <a:srcRect/>
          <a:stretch>
            <a:fillRect/>
          </a:stretch>
        </p:blipFill>
        <p:spPr bwMode="auto">
          <a:xfrm>
            <a:off x="14068" y="1447800"/>
            <a:ext cx="9098502"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0"/>
            <a:ext cx="8763000" cy="6858000"/>
          </a:xfrm>
        </p:spPr>
        <p:txBody>
          <a:bodyPr>
            <a:normAutofit fontScale="70000" lnSpcReduction="20000"/>
          </a:bodyPr>
          <a:lstStyle/>
          <a:p>
            <a:pPr marL="0">
              <a:lnSpc>
                <a:spcPct val="120000"/>
              </a:lnSpc>
              <a:buNone/>
            </a:pPr>
            <a:r>
              <a:rPr lang="en-US" dirty="0" smtClean="0"/>
              <a:t>Generally, there are two types of transformations rules, which can be used within transformation </a:t>
            </a:r>
          </a:p>
          <a:p>
            <a:pPr marL="0">
              <a:buNone/>
            </a:pPr>
            <a:r>
              <a:rPr lang="en-US" dirty="0" smtClean="0"/>
              <a:t>Both has to be created as ABAP include, which can be embedded into replication</a:t>
            </a:r>
            <a:endParaRPr lang="en-US" dirty="0"/>
          </a:p>
          <a:p>
            <a:pPr>
              <a:lnSpc>
                <a:spcPct val="120000"/>
              </a:lnSpc>
            </a:pPr>
            <a:r>
              <a:rPr lang="en-US" dirty="0" smtClean="0"/>
              <a:t>Column based</a:t>
            </a:r>
            <a:endParaRPr lang="en-US" dirty="0"/>
          </a:p>
          <a:p>
            <a:pPr lvl="1" algn="just">
              <a:lnSpc>
                <a:spcPct val="120000"/>
              </a:lnSpc>
              <a:spcBef>
                <a:spcPts val="0"/>
              </a:spcBef>
            </a:pPr>
            <a:r>
              <a:rPr lang="en-US" smtClean="0"/>
              <a:t>A </a:t>
            </a:r>
            <a:r>
              <a:rPr lang="en-US" smtClean="0"/>
              <a:t>column </a:t>
            </a:r>
            <a:r>
              <a:rPr lang="en-US" dirty="0" smtClean="0"/>
              <a:t>based </a:t>
            </a:r>
            <a:r>
              <a:rPr lang="en-US" dirty="0"/>
              <a:t>rule will be executed at each transferred record, it is easy </a:t>
            </a:r>
            <a:r>
              <a:rPr lang="en-US" dirty="0" smtClean="0"/>
              <a:t>to implement </a:t>
            </a:r>
            <a:r>
              <a:rPr lang="en-US" dirty="0"/>
              <a:t>and it can accept up to 3 input parameters</a:t>
            </a:r>
            <a:r>
              <a:rPr lang="en-US" dirty="0" smtClean="0"/>
              <a:t>.</a:t>
            </a:r>
          </a:p>
          <a:p>
            <a:pPr lvl="1" algn="just">
              <a:lnSpc>
                <a:spcPct val="120000"/>
              </a:lnSpc>
              <a:spcBef>
                <a:spcPts val="0"/>
              </a:spcBef>
            </a:pPr>
            <a:r>
              <a:rPr lang="en-US" dirty="0" smtClean="0"/>
              <a:t>Its </a:t>
            </a:r>
            <a:r>
              <a:rPr lang="en-US" dirty="0"/>
              <a:t>logic can be written in </a:t>
            </a:r>
            <a:r>
              <a:rPr lang="en-US" dirty="0" smtClean="0"/>
              <a:t>a single </a:t>
            </a:r>
            <a:r>
              <a:rPr lang="en-US" dirty="0"/>
              <a:t>line of code up to 72 characters long directly in the advanced </a:t>
            </a:r>
            <a:r>
              <a:rPr lang="en-US" dirty="0" smtClean="0"/>
              <a:t>replication settings </a:t>
            </a:r>
            <a:r>
              <a:rPr lang="en-US" dirty="0"/>
              <a:t>transaction, or it can be written in a custom ABAP include, whose name </a:t>
            </a:r>
            <a:r>
              <a:rPr lang="en-US" dirty="0" smtClean="0"/>
              <a:t>is also </a:t>
            </a:r>
            <a:r>
              <a:rPr lang="en-US" dirty="0"/>
              <a:t>specified in the advanced replication settings transaction</a:t>
            </a:r>
            <a:r>
              <a:rPr lang="en-US" dirty="0" smtClean="0"/>
              <a:t>.</a:t>
            </a:r>
          </a:p>
          <a:p>
            <a:pPr lvl="1" algn="just">
              <a:lnSpc>
                <a:spcPct val="120000"/>
              </a:lnSpc>
              <a:spcBef>
                <a:spcPts val="0"/>
              </a:spcBef>
            </a:pPr>
            <a:r>
              <a:rPr lang="en-US" dirty="0" smtClean="0"/>
              <a:t>Less flexible than event-based rules</a:t>
            </a:r>
          </a:p>
          <a:p>
            <a:pPr algn="just">
              <a:lnSpc>
                <a:spcPct val="120000"/>
              </a:lnSpc>
              <a:spcBef>
                <a:spcPts val="1200"/>
              </a:spcBef>
            </a:pPr>
            <a:r>
              <a:rPr lang="en-US" dirty="0" smtClean="0"/>
              <a:t>Event based</a:t>
            </a:r>
          </a:p>
          <a:p>
            <a:pPr lvl="1" algn="just">
              <a:lnSpc>
                <a:spcPct val="120000"/>
              </a:lnSpc>
              <a:spcBef>
                <a:spcPts val="0"/>
              </a:spcBef>
            </a:pPr>
            <a:r>
              <a:rPr lang="en-US" dirty="0" smtClean="0"/>
              <a:t>More flexible than parameter-based rules</a:t>
            </a:r>
          </a:p>
          <a:p>
            <a:pPr lvl="1" algn="just">
              <a:lnSpc>
                <a:spcPct val="120000"/>
              </a:lnSpc>
              <a:spcBef>
                <a:spcPts val="0"/>
              </a:spcBef>
            </a:pPr>
            <a:r>
              <a:rPr lang="en-US" dirty="0" smtClean="0"/>
              <a:t>Knowledge of data processing within the SAP LT Replication Server needed to select the right event for the specific business scenario</a:t>
            </a:r>
          </a:p>
          <a:p>
            <a:pPr lvl="1" algn="just">
              <a:lnSpc>
                <a:spcPct val="120000"/>
              </a:lnSpc>
              <a:spcBef>
                <a:spcPts val="0"/>
              </a:spcBef>
            </a:pPr>
            <a:r>
              <a:rPr lang="en-US" dirty="0" smtClean="0"/>
              <a:t>Has access to all fields of a record</a:t>
            </a:r>
            <a:r>
              <a:rPr lang="en-US" dirty="0"/>
              <a:t>	</a:t>
            </a:r>
            <a:endParaRPr lang="en-US" dirty="0" smtClean="0"/>
          </a:p>
          <a:p>
            <a:pPr lvl="1" algn="just">
              <a:lnSpc>
                <a:spcPct val="120000"/>
              </a:lnSpc>
              <a:spcBef>
                <a:spcPts val="0"/>
              </a:spcBef>
            </a:pPr>
            <a:r>
              <a:rPr lang="en-US" dirty="0" smtClean="0"/>
              <a:t>The </a:t>
            </a:r>
            <a:r>
              <a:rPr lang="en-US" dirty="0"/>
              <a:t>advantage of event based rules over parameter based rules is a </a:t>
            </a:r>
            <a:r>
              <a:rPr lang="en-US" dirty="0" smtClean="0"/>
              <a:t>greater flexibility </a:t>
            </a:r>
            <a:r>
              <a:rPr lang="en-US" dirty="0"/>
              <a:t>and the chance to improve </a:t>
            </a:r>
            <a:r>
              <a:rPr lang="en-US" dirty="0" smtClean="0"/>
              <a:t>performances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792162"/>
          </a:xfrm>
        </p:spPr>
        <p:txBody>
          <a:bodyPr>
            <a:normAutofit/>
          </a:bodyPr>
          <a:lstStyle/>
          <a:p>
            <a:r>
              <a:rPr lang="en-US" sz="4000" dirty="0" smtClean="0"/>
              <a:t>Event based transformation rules </a:t>
            </a:r>
            <a:endParaRPr lang="en-US" sz="4000" dirty="0"/>
          </a:p>
        </p:txBody>
      </p:sp>
      <p:pic>
        <p:nvPicPr>
          <p:cNvPr id="19458" name="Picture 2"/>
          <p:cNvPicPr>
            <a:picLocks noChangeAspect="1" noChangeArrowheads="1"/>
          </p:cNvPicPr>
          <p:nvPr/>
        </p:nvPicPr>
        <p:blipFill>
          <a:blip r:embed="rId2"/>
          <a:srcRect/>
          <a:stretch>
            <a:fillRect/>
          </a:stretch>
        </p:blipFill>
        <p:spPr bwMode="auto">
          <a:xfrm>
            <a:off x="0" y="1143000"/>
            <a:ext cx="9086635"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0" y="457200"/>
            <a:ext cx="9144000" cy="5105400"/>
          </a:xfrm>
          <a:prstGeom prst="rect">
            <a:avLst/>
          </a:prstGeom>
          <a:noFill/>
          <a:ln w="9525">
            <a:noFill/>
            <a:miter lim="800000"/>
            <a:headEnd/>
            <a:tailEnd/>
          </a:ln>
          <a:effectLst/>
        </p:spPr>
      </p:pic>
      <p:sp>
        <p:nvSpPr>
          <p:cNvPr id="3" name="Rectangle 2"/>
          <p:cNvSpPr/>
          <p:nvPr/>
        </p:nvSpPr>
        <p:spPr>
          <a:xfrm>
            <a:off x="0" y="5638800"/>
            <a:ext cx="9144000" cy="1015663"/>
          </a:xfrm>
          <a:prstGeom prst="rect">
            <a:avLst/>
          </a:prstGeom>
        </p:spPr>
        <p:txBody>
          <a:bodyPr wrap="square">
            <a:spAutoFit/>
          </a:bodyPr>
          <a:lstStyle/>
          <a:p>
            <a:r>
              <a:rPr lang="en-US" sz="2000" dirty="0" smtClean="0"/>
              <a:t>The advanced replication settings for a table are maintained in transaction IUUC_REPL_CONTENT (in SLT up to SP5) or transaction LTRS (from SLT SP6), before starting the replication/load of that specific table.</a:t>
            </a:r>
            <a:endParaRPr lang="en-US" sz="2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0" y="685800"/>
            <a:ext cx="9143999" cy="54292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21669" y="1485900"/>
            <a:ext cx="9165669" cy="53721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2133600" y="0"/>
            <a:ext cx="4114800" cy="1585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2286000" y="0"/>
            <a:ext cx="4800599" cy="1716953"/>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304800" y="1752600"/>
            <a:ext cx="8469789"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9666" y="838201"/>
            <a:ext cx="9116754" cy="49482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3400" cy="639762"/>
          </a:xfrm>
        </p:spPr>
        <p:txBody>
          <a:bodyPr>
            <a:normAutofit fontScale="90000"/>
          </a:bodyPr>
          <a:lstStyle/>
          <a:p>
            <a:r>
              <a:rPr lang="en-US" dirty="0" smtClean="0"/>
              <a:t>Monitoring of Replication</a:t>
            </a:r>
            <a:endParaRPr lang="en-US" b="1" dirty="0"/>
          </a:p>
        </p:txBody>
      </p:sp>
      <p:sp>
        <p:nvSpPr>
          <p:cNvPr id="3" name="Content Placeholder 2"/>
          <p:cNvSpPr>
            <a:spLocks noGrp="1"/>
          </p:cNvSpPr>
          <p:nvPr>
            <p:ph idx="1"/>
          </p:nvPr>
        </p:nvSpPr>
        <p:spPr>
          <a:xfrm>
            <a:off x="0" y="1219200"/>
            <a:ext cx="9144000" cy="5334000"/>
          </a:xfrm>
        </p:spPr>
        <p:txBody>
          <a:bodyPr>
            <a:normAutofit fontScale="92500" lnSpcReduction="10000"/>
          </a:bodyPr>
          <a:lstStyle/>
          <a:p>
            <a:pPr>
              <a:buNone/>
            </a:pPr>
            <a:r>
              <a:rPr lang="en-US" dirty="0" smtClean="0"/>
              <a:t>Configuration &amp; Monitoring Dashboard</a:t>
            </a:r>
          </a:p>
          <a:p>
            <a:pPr>
              <a:buNone/>
            </a:pPr>
            <a:r>
              <a:rPr lang="en-US" dirty="0" smtClean="0"/>
              <a:t>(Transaction: LTR)</a:t>
            </a:r>
          </a:p>
          <a:p>
            <a:pPr lvl="1"/>
            <a:r>
              <a:rPr lang="en-US" dirty="0" smtClean="0"/>
              <a:t>Issue with monitoring job</a:t>
            </a:r>
          </a:p>
          <a:p>
            <a:pPr lvl="1"/>
            <a:r>
              <a:rPr lang="en-US" dirty="0" smtClean="0"/>
              <a:t>Alert - trigger failures</a:t>
            </a:r>
          </a:p>
          <a:p>
            <a:pPr lvl="1"/>
            <a:r>
              <a:rPr lang="en-US" dirty="0" smtClean="0"/>
              <a:t>Basic statistics on replication time</a:t>
            </a:r>
          </a:p>
          <a:p>
            <a:pPr>
              <a:buNone/>
            </a:pPr>
            <a:endParaRPr lang="en-US" dirty="0" smtClean="0"/>
          </a:p>
          <a:p>
            <a:pPr>
              <a:buNone/>
            </a:pPr>
            <a:r>
              <a:rPr lang="en-US" dirty="0" smtClean="0"/>
              <a:t>Cockpit Functions</a:t>
            </a:r>
          </a:p>
          <a:p>
            <a:pPr>
              <a:buNone/>
            </a:pPr>
            <a:r>
              <a:rPr lang="en-US" dirty="0" smtClean="0"/>
              <a:t>(Transaction: LTRC)</a:t>
            </a:r>
          </a:p>
          <a:p>
            <a:pPr lvl="1"/>
            <a:r>
              <a:rPr lang="en-US" dirty="0" smtClean="0"/>
              <a:t>Check correct creation logging tables / triggers</a:t>
            </a:r>
          </a:p>
          <a:p>
            <a:pPr lvl="1"/>
            <a:r>
              <a:rPr lang="en-US" dirty="0" smtClean="0"/>
              <a:t>Review details on runtime and data throughput</a:t>
            </a:r>
          </a:p>
          <a:p>
            <a:pPr lvl="1"/>
            <a:r>
              <a:rPr lang="en-US" dirty="0" smtClean="0"/>
              <a:t>Analyze and identify replication errors using Application log</a:t>
            </a:r>
            <a:endParaRPr 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 y="1066800"/>
            <a:ext cx="9144001" cy="5461001"/>
          </a:xfrm>
          <a:prstGeom prst="rect">
            <a:avLst/>
          </a:prstGeom>
          <a:noFill/>
          <a:ln w="9525">
            <a:noFill/>
            <a:miter lim="800000"/>
            <a:headEnd/>
            <a:tailEnd/>
          </a:ln>
          <a:effectLst/>
        </p:spPr>
      </p:pic>
      <p:sp>
        <p:nvSpPr>
          <p:cNvPr id="4" name="Title 1"/>
          <p:cNvSpPr>
            <a:spLocks noGrp="1"/>
          </p:cNvSpPr>
          <p:nvPr>
            <p:ph type="title"/>
          </p:nvPr>
        </p:nvSpPr>
        <p:spPr>
          <a:xfrm>
            <a:off x="457200" y="228600"/>
            <a:ext cx="8153400" cy="639763"/>
          </a:xfrm>
        </p:spPr>
        <p:txBody>
          <a:bodyPr>
            <a:normAutofit fontScale="90000"/>
          </a:bodyPr>
          <a:lstStyle/>
          <a:p>
            <a:r>
              <a:rPr lang="en-US" dirty="0" smtClean="0"/>
              <a:t>Stopping Master Job (LTR)</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39200" cy="609600"/>
          </a:xfrm>
        </p:spPr>
        <p:txBody>
          <a:bodyPr>
            <a:noAutofit/>
          </a:bodyPr>
          <a:lstStyle/>
          <a:p>
            <a:r>
              <a:rPr lang="en-US" sz="3200" dirty="0" smtClean="0"/>
              <a:t>Replication Cockpit (LTRC)</a:t>
            </a:r>
            <a:endParaRPr lang="en-US" sz="3200" dirty="0"/>
          </a:p>
        </p:txBody>
      </p:sp>
      <p:pic>
        <p:nvPicPr>
          <p:cNvPr id="16386" name="Picture 2"/>
          <p:cNvPicPr>
            <a:picLocks noChangeAspect="1" noChangeArrowheads="1"/>
          </p:cNvPicPr>
          <p:nvPr/>
        </p:nvPicPr>
        <p:blipFill>
          <a:blip r:embed="rId2"/>
          <a:srcRect/>
          <a:stretch>
            <a:fillRect/>
          </a:stretch>
        </p:blipFill>
        <p:spPr bwMode="auto">
          <a:xfrm>
            <a:off x="685800" y="2494492"/>
            <a:ext cx="7239000" cy="4363508"/>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838199" y="685800"/>
            <a:ext cx="7198971"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30" y="1981200"/>
            <a:ext cx="8229600" cy="1143000"/>
          </a:xfrm>
        </p:spPr>
        <p:txBody>
          <a:bodyPr/>
          <a:lstStyle/>
          <a:p>
            <a:r>
              <a:rPr lang="en-US" dirty="0" smtClean="0"/>
              <a:t>THANK YOU</a:t>
            </a:r>
            <a:endParaRPr lang="en-US" dirty="0"/>
          </a:p>
        </p:txBody>
      </p:sp>
      <p:sp>
        <p:nvSpPr>
          <p:cNvPr id="5" name="TextBox 4"/>
          <p:cNvSpPr txBox="1"/>
          <p:nvPr/>
        </p:nvSpPr>
        <p:spPr>
          <a:xfrm>
            <a:off x="228600" y="4038600"/>
            <a:ext cx="8763000" cy="1077218"/>
          </a:xfrm>
          <a:prstGeom prst="rect">
            <a:avLst/>
          </a:prstGeom>
          <a:noFill/>
        </p:spPr>
        <p:txBody>
          <a:bodyPr wrap="square" rtlCol="0">
            <a:spAutoFit/>
          </a:bodyPr>
          <a:lstStyle/>
          <a:p>
            <a:r>
              <a:rPr lang="en-US" sz="3200" dirty="0" smtClean="0"/>
              <a:t>Courtesy : SAP Labs Document -</a:t>
            </a:r>
          </a:p>
          <a:p>
            <a:r>
              <a:rPr lang="en-US" sz="3200" dirty="0" smtClean="0"/>
              <a:t>  		HA 350 – Data Provisioning</a:t>
            </a:r>
            <a:endParaRPr lang="en-US" sz="3200" dirty="0"/>
          </a:p>
        </p:txBody>
      </p:sp>
    </p:spTree>
    <p:extLst>
      <p:ext uri="{BB962C8B-B14F-4D97-AF65-F5344CB8AC3E}">
        <p14:creationId xmlns="" xmlns:p14="http://schemas.microsoft.com/office/powerpoint/2010/main" val="42572835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914400"/>
            <a:ext cx="8534400" cy="5638800"/>
          </a:xfrm>
        </p:spPr>
        <p:txBody>
          <a:bodyPr>
            <a:normAutofit fontScale="85000" lnSpcReduction="10000"/>
          </a:bodyPr>
          <a:lstStyle/>
          <a:p>
            <a:pPr>
              <a:lnSpc>
                <a:spcPct val="120000"/>
              </a:lnSpc>
            </a:pPr>
            <a:r>
              <a:rPr lang="en-US" sz="2400" dirty="0" smtClean="0"/>
              <a:t>Allows real-time (and scheduled) data replication</a:t>
            </a:r>
          </a:p>
          <a:p>
            <a:pPr>
              <a:lnSpc>
                <a:spcPct val="120000"/>
              </a:lnSpc>
            </a:pPr>
            <a:r>
              <a:rPr lang="en-US" sz="2400" dirty="0" smtClean="0"/>
              <a:t>Ability to automatically migrate data into HANA format while replicating data in real-time</a:t>
            </a:r>
          </a:p>
          <a:p>
            <a:pPr>
              <a:lnSpc>
                <a:spcPct val="120000"/>
              </a:lnSpc>
            </a:pPr>
            <a:r>
              <a:rPr lang="en-US" sz="2400" dirty="0" smtClean="0"/>
              <a:t>“Unlimited“ release coverage (from SAP R/3 4.6C onwards) sourcing data from ABAP based SAP applications</a:t>
            </a:r>
          </a:p>
          <a:p>
            <a:pPr>
              <a:lnSpc>
                <a:spcPct val="120000"/>
              </a:lnSpc>
            </a:pPr>
            <a:r>
              <a:rPr lang="en-US" sz="2400" dirty="0" smtClean="0"/>
              <a:t>Handling of all SAP Data Structures (i.e. cluster and pool and HR tables)</a:t>
            </a:r>
          </a:p>
          <a:p>
            <a:pPr>
              <a:lnSpc>
                <a:spcPct val="120000"/>
              </a:lnSpc>
            </a:pPr>
            <a:r>
              <a:rPr lang="en-US" sz="2400" dirty="0" smtClean="0"/>
              <a:t>Automatically non-Unicode to Unicode conversion during load/replication</a:t>
            </a:r>
          </a:p>
          <a:p>
            <a:pPr>
              <a:lnSpc>
                <a:spcPct val="120000"/>
              </a:lnSpc>
            </a:pPr>
            <a:r>
              <a:rPr lang="en-US" sz="2400" dirty="0" smtClean="0"/>
              <a:t>Data and structure transformation capabilities (e.g. data filtering, enrich/reduce target table structure, anonymize data, adjust technical table parameters, etc.)</a:t>
            </a:r>
          </a:p>
          <a:p>
            <a:pPr>
              <a:lnSpc>
                <a:spcPct val="120000"/>
              </a:lnSpc>
            </a:pPr>
            <a:r>
              <a:rPr lang="en-US" sz="2400" dirty="0" smtClean="0"/>
              <a:t>Fully integrated with SAP HANA Studio (Data Provisioning and Data Modeler UI)</a:t>
            </a:r>
          </a:p>
          <a:p>
            <a:pPr>
              <a:lnSpc>
                <a:spcPct val="120000"/>
              </a:lnSpc>
            </a:pPr>
            <a:r>
              <a:rPr lang="en-US" sz="2400" dirty="0" smtClean="0"/>
              <a:t>Enhanced monitoring capabilities via SAP Solution Manager 7.1 SP5 onwards &amp; mobile app SAP Replication Manager</a:t>
            </a:r>
            <a:endParaRPr lang="en-US" sz="2400" dirty="0"/>
          </a:p>
        </p:txBody>
      </p:sp>
      <p:sp>
        <p:nvSpPr>
          <p:cNvPr id="7" name="Rectangle 6"/>
          <p:cNvSpPr/>
          <p:nvPr/>
        </p:nvSpPr>
        <p:spPr>
          <a:xfrm>
            <a:off x="0" y="0"/>
            <a:ext cx="9144000" cy="707886"/>
          </a:xfrm>
          <a:prstGeom prst="rect">
            <a:avLst/>
          </a:prstGeom>
        </p:spPr>
        <p:txBody>
          <a:bodyPr wrap="square">
            <a:spAutoFit/>
          </a:bodyPr>
          <a:lstStyle/>
          <a:p>
            <a:pPr algn="ctr"/>
            <a:r>
              <a:rPr lang="en-US" sz="4000" dirty="0" smtClean="0"/>
              <a:t>S L T Replication Server - Benefits</a:t>
            </a: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52400"/>
            <a:ext cx="8458200" cy="707886"/>
          </a:xfrm>
          <a:prstGeom prst="rect">
            <a:avLst/>
          </a:prstGeom>
        </p:spPr>
        <p:txBody>
          <a:bodyPr wrap="square">
            <a:spAutoFit/>
          </a:bodyPr>
          <a:lstStyle/>
          <a:p>
            <a:pPr algn="ctr"/>
            <a:r>
              <a:rPr lang="en-US" sz="4000" dirty="0"/>
              <a:t>Overview – Trigger-Based Approach</a:t>
            </a:r>
          </a:p>
        </p:txBody>
      </p:sp>
      <p:pic>
        <p:nvPicPr>
          <p:cNvPr id="2" name="Picture 2"/>
          <p:cNvPicPr>
            <a:picLocks noChangeAspect="1" noChangeArrowheads="1"/>
          </p:cNvPicPr>
          <p:nvPr/>
        </p:nvPicPr>
        <p:blipFill>
          <a:blip r:embed="rId2"/>
          <a:srcRect/>
          <a:stretch>
            <a:fillRect/>
          </a:stretch>
        </p:blipFill>
        <p:spPr bwMode="auto">
          <a:xfrm>
            <a:off x="0" y="1436080"/>
            <a:ext cx="9144000" cy="42428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5088"/>
            <a:ext cx="9144000" cy="533400"/>
          </a:xfrm>
        </p:spPr>
        <p:txBody>
          <a:bodyPr>
            <a:normAutofit fontScale="90000"/>
          </a:bodyPr>
          <a:lstStyle/>
          <a:p>
            <a:r>
              <a:rPr lang="en-US" dirty="0" smtClean="0"/>
              <a:t>Architecture for SAP Source Replication</a:t>
            </a:r>
            <a:endParaRPr lang="en-US" dirty="0"/>
          </a:p>
        </p:txBody>
      </p:sp>
      <p:pic>
        <p:nvPicPr>
          <p:cNvPr id="3074" name="Picture 2"/>
          <p:cNvPicPr>
            <a:picLocks noChangeAspect="1" noChangeArrowheads="1"/>
          </p:cNvPicPr>
          <p:nvPr/>
        </p:nvPicPr>
        <p:blipFill>
          <a:blip r:embed="rId2"/>
          <a:srcRect/>
          <a:stretch>
            <a:fillRect/>
          </a:stretch>
        </p:blipFill>
        <p:spPr bwMode="auto">
          <a:xfrm>
            <a:off x="0" y="1193800"/>
            <a:ext cx="9144000" cy="5664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a:t>Architecture for Non-SAP Source Replication</a:t>
            </a:r>
          </a:p>
        </p:txBody>
      </p:sp>
      <p:pic>
        <p:nvPicPr>
          <p:cNvPr id="4098" name="Picture 2"/>
          <p:cNvPicPr>
            <a:picLocks noChangeAspect="1" noChangeArrowheads="1"/>
          </p:cNvPicPr>
          <p:nvPr/>
        </p:nvPicPr>
        <p:blipFill>
          <a:blip r:embed="rId2"/>
          <a:srcRect/>
          <a:stretch>
            <a:fillRect/>
          </a:stretch>
        </p:blipFill>
        <p:spPr bwMode="auto">
          <a:xfrm>
            <a:off x="0" y="1676400"/>
            <a:ext cx="9144000" cy="3886200"/>
          </a:xfrm>
          <a:prstGeom prst="rect">
            <a:avLst/>
          </a:prstGeom>
          <a:noFill/>
          <a:ln w="9525">
            <a:noFill/>
            <a:miter lim="800000"/>
            <a:headEnd/>
            <a:tailEnd/>
          </a:ln>
          <a:effectLst/>
        </p:spPr>
      </p:pic>
      <p:sp>
        <p:nvSpPr>
          <p:cNvPr id="4" name="Rectangle 3"/>
          <p:cNvSpPr/>
          <p:nvPr/>
        </p:nvSpPr>
        <p:spPr>
          <a:xfrm>
            <a:off x="0" y="5867400"/>
            <a:ext cx="9144000" cy="707886"/>
          </a:xfrm>
          <a:prstGeom prst="rect">
            <a:avLst/>
          </a:prstGeom>
        </p:spPr>
        <p:txBody>
          <a:bodyPr wrap="square">
            <a:spAutoFit/>
          </a:bodyPr>
          <a:lstStyle/>
          <a:p>
            <a:r>
              <a:rPr lang="en-US" sz="2000" dirty="0" smtClean="0"/>
              <a:t>For non-SAP source systems, the customer database license needs to cover a permanent database connection with 3rd party products like SAP LT Replication Server.</a:t>
            </a: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914400" y="0"/>
            <a:ext cx="7239000" cy="279505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914400" y="2823527"/>
            <a:ext cx="7391400" cy="40344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Replicate to </a:t>
            </a:r>
            <a:r>
              <a:rPr lang="en-US" dirty="0"/>
              <a:t>SAP NetWeaver </a:t>
            </a:r>
            <a:r>
              <a:rPr lang="en-US" dirty="0" smtClean="0"/>
              <a:t>BW</a:t>
            </a:r>
            <a:endParaRPr lang="en-US" dirty="0"/>
          </a:p>
        </p:txBody>
      </p:sp>
      <p:pic>
        <p:nvPicPr>
          <p:cNvPr id="6146" name="Picture 2"/>
          <p:cNvPicPr>
            <a:picLocks noChangeAspect="1" noChangeArrowheads="1"/>
          </p:cNvPicPr>
          <p:nvPr/>
        </p:nvPicPr>
        <p:blipFill>
          <a:blip r:embed="rId2"/>
          <a:srcRect/>
          <a:stretch>
            <a:fillRect/>
          </a:stretch>
        </p:blipFill>
        <p:spPr bwMode="auto">
          <a:xfrm>
            <a:off x="0" y="914400"/>
            <a:ext cx="3374327" cy="5486400"/>
          </a:xfrm>
          <a:prstGeom prst="rect">
            <a:avLst/>
          </a:prstGeom>
          <a:noFill/>
          <a:ln w="9525">
            <a:noFill/>
            <a:miter lim="800000"/>
            <a:headEnd/>
            <a:tailEnd/>
          </a:ln>
          <a:effectLst/>
        </p:spPr>
      </p:pic>
      <p:sp>
        <p:nvSpPr>
          <p:cNvPr id="5" name="Rectangle 4"/>
          <p:cNvSpPr/>
          <p:nvPr/>
        </p:nvSpPr>
        <p:spPr>
          <a:xfrm>
            <a:off x="3429000" y="685800"/>
            <a:ext cx="5715000" cy="5909310"/>
          </a:xfrm>
          <a:prstGeom prst="rect">
            <a:avLst/>
          </a:prstGeom>
        </p:spPr>
        <p:txBody>
          <a:bodyPr wrap="square">
            <a:spAutoFit/>
          </a:bodyPr>
          <a:lstStyle/>
          <a:p>
            <a:r>
              <a:rPr lang="en-US" b="1" dirty="0" smtClean="0"/>
              <a:t>Scenario </a:t>
            </a:r>
          </a:p>
          <a:p>
            <a:r>
              <a:rPr lang="en-US" dirty="0" smtClean="0"/>
              <a:t>For SAP BW 7.00 onwards, data can be transferred into the PSA layer of BW into WebService DataSources and then processed into the InfoProviders. </a:t>
            </a:r>
          </a:p>
          <a:p>
            <a:r>
              <a:rPr lang="en-US" dirty="0" smtClean="0"/>
              <a:t>With Support Package SP8 of BW 7.30, the Operational Data Provisioning Infrastructure can be used with SLT, where the data from the source systems is stored and SAP BW is registered as a consumer. </a:t>
            </a:r>
          </a:p>
          <a:p>
            <a:pPr>
              <a:lnSpc>
                <a:spcPct val="120000"/>
              </a:lnSpc>
            </a:pPr>
            <a:r>
              <a:rPr lang="en-US" b="1" dirty="0" smtClean="0"/>
              <a:t>Value Proposition </a:t>
            </a:r>
          </a:p>
          <a:p>
            <a:r>
              <a:rPr lang="en-US" dirty="0" smtClean="0"/>
              <a:t>Using SAP LT Replication Server to transfer data in real-time into SAP NW BW reduces the amount of overnight data uploads into your BW systems. With SAP LT Replication Server you can perform delta updates on BW DataSources without delta mechanisms, for ABAP-based systems as well as non-ABAP based systems on all SAP supported DB versions (according to PAM). </a:t>
            </a:r>
          </a:p>
          <a:p>
            <a:r>
              <a:rPr lang="en-US" dirty="0" smtClean="0"/>
              <a:t>If you use operational data provisioning, you can load the data directly into the InfoProviders (bypassing the PSA layer) by using a DTP (Data Transfer Process) (as of SAP BW 7.30 SP8). The ODP infrastructure (with delta queues) takes over important services such as monitoring data requests.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TotalTime>
  <Words>1282</Words>
  <Application>Microsoft Office PowerPoint</Application>
  <PresentationFormat>On-screen Show (4:3)</PresentationFormat>
  <Paragraphs>92</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Data Provisioning Using SLT</vt:lpstr>
      <vt:lpstr>Slide 2</vt:lpstr>
      <vt:lpstr>Slide 3</vt:lpstr>
      <vt:lpstr>Slide 4</vt:lpstr>
      <vt:lpstr>Slide 5</vt:lpstr>
      <vt:lpstr>Architecture for SAP Source Replication</vt:lpstr>
      <vt:lpstr>Architecture for Non-SAP Source Replication</vt:lpstr>
      <vt:lpstr>Slide 8</vt:lpstr>
      <vt:lpstr>Replicate to SAP NetWeaver BW</vt:lpstr>
      <vt:lpstr>Slide 10</vt:lpstr>
      <vt:lpstr>Slide 11</vt:lpstr>
      <vt:lpstr>Replicate to HANA in the Cloud</vt:lpstr>
      <vt:lpstr>Slide 13</vt:lpstr>
      <vt:lpstr>Versions</vt:lpstr>
      <vt:lpstr>Set-up of LT Replication Server</vt:lpstr>
      <vt:lpstr>Key Configuration Steps</vt:lpstr>
      <vt:lpstr>Slide 17</vt:lpstr>
      <vt:lpstr>Slide 18</vt:lpstr>
      <vt:lpstr>Start Load / Replication</vt:lpstr>
      <vt:lpstr>Stop / Suspend Replication</vt:lpstr>
      <vt:lpstr>Slide 21</vt:lpstr>
      <vt:lpstr>Advanced Replication Settings</vt:lpstr>
      <vt:lpstr>Advanced Replication Settings</vt:lpstr>
      <vt:lpstr>Slide 24</vt:lpstr>
      <vt:lpstr>Event based transformation rules </vt:lpstr>
      <vt:lpstr>Slide 26</vt:lpstr>
      <vt:lpstr>Slide 27</vt:lpstr>
      <vt:lpstr>Slide 28</vt:lpstr>
      <vt:lpstr>Slide 29</vt:lpstr>
      <vt:lpstr>Monitoring of Replication</vt:lpstr>
      <vt:lpstr>Stopping Master Job (LTR)</vt:lpstr>
      <vt:lpstr>Replication Cockpit (LTRC)</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SENTHIL</dc:creator>
  <cp:lastModifiedBy>SENTHIL</cp:lastModifiedBy>
  <cp:revision>158</cp:revision>
  <dcterms:created xsi:type="dcterms:W3CDTF">2014-04-14T16:51:48Z</dcterms:created>
  <dcterms:modified xsi:type="dcterms:W3CDTF">2016-06-18T04:57:35Z</dcterms:modified>
</cp:coreProperties>
</file>